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2" r:id="rId6"/>
    <p:sldId id="263" r:id="rId7"/>
    <p:sldId id="259" r:id="rId8"/>
    <p:sldId id="260" r:id="rId9"/>
  </p:sldIdLst>
  <p:sldSz cx="14630400" cy="8229600"/>
  <p:notesSz cx="8229600" cy="14630400"/>
  <p:embeddedFontLst>
    <p:embeddedFont>
      <p:font typeface="Roboto" panose="02000000000000000000" pitchFamily="2" charset="0"/>
      <p:regular r:id="rId11"/>
      <p:bold r:id="rId12"/>
      <p:italic r:id="rId13"/>
      <p:boldItalic r:id="rId14"/>
    </p:embeddedFont>
    <p:embeddedFont>
      <p:font typeface="Roboto Slab" pitchFamily="2" charset="0"/>
      <p:regular r:id="rId15"/>
      <p:bold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0" d="100"/>
          <a:sy n="50" d="100"/>
        </p:scale>
        <p:origin x="54" y="1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9501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>
    <p:pull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ransition>
    <p:pull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Разработка Telegram-бота "ProffIT"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Наумовец Анастасия ПЗТ-42</a:t>
            </a:r>
            <a:endParaRPr lang="en-US" sz="175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D3DBE83-7FBF-C21E-5F9E-09EB4834FE40}"/>
              </a:ext>
            </a:extLst>
          </p:cNvPr>
          <p:cNvSpPr/>
          <p:nvPr/>
        </p:nvSpPr>
        <p:spPr>
          <a:xfrm>
            <a:off x="12725400" y="7524750"/>
            <a:ext cx="1905000" cy="70485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62785" y="925473"/>
            <a:ext cx="530483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Цель и задачи проекта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34291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Цель проекта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2995017"/>
            <a:ext cx="6244709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Создание интеллектуального Telegram-бота, который поможет пользователям определить их предрасположенность к IT-специальностям и эффективно развивать необходимые компетенции для успешного старта в индустрии.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234291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Ключевые задачи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7599521" y="299501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Разработка профориентационного теста (25 вопросов) для выявления склонностей.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80011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Внедрение системы персонализированных рекомендаций по IT-специализациям.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605218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Создание модуля для подготовки к собеседованиям с базой вопросов.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41031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Разработка административной панели для управления контентом и аналитики.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621542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Обеспечение функционала ежедневных микро-заданий для развития навыков.</a:t>
            </a:r>
            <a:endParaRPr lang="en-US" sz="1750" dirty="0"/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46EF3B7E-5F1D-262E-6A2E-DFB49497EBD1}"/>
              </a:ext>
            </a:extLst>
          </p:cNvPr>
          <p:cNvSpPr/>
          <p:nvPr/>
        </p:nvSpPr>
        <p:spPr>
          <a:xfrm>
            <a:off x="12725400" y="7524750"/>
            <a:ext cx="1905000" cy="70485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6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0218" y="620792"/>
            <a:ext cx="6748820" cy="4514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Ключевой функционал бота "ProffIT"</a:t>
            </a:r>
            <a:endParaRPr lang="en-US" sz="2800" dirty="0"/>
          </a:p>
        </p:txBody>
      </p:sp>
      <p:sp>
        <p:nvSpPr>
          <p:cNvPr id="4" name="Shape 1"/>
          <p:cNvSpPr/>
          <p:nvPr/>
        </p:nvSpPr>
        <p:spPr>
          <a:xfrm>
            <a:off x="790218" y="1343144"/>
            <a:ext cx="7563564" cy="1431965"/>
          </a:xfrm>
          <a:prstGeom prst="roundRect">
            <a:avLst>
              <a:gd name="adj" fmla="val 7663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358" y="1343144"/>
            <a:ext cx="91440" cy="143196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62276" y="1546622"/>
            <a:ext cx="3820239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Профориентационный тест</a:t>
            </a:r>
            <a:endParaRPr lang="en-US" sz="2100" dirty="0"/>
          </a:p>
        </p:txBody>
      </p:sp>
      <p:sp>
        <p:nvSpPr>
          <p:cNvPr id="7" name="Text 3"/>
          <p:cNvSpPr/>
          <p:nvPr/>
        </p:nvSpPr>
        <p:spPr>
          <a:xfrm>
            <a:off x="1062276" y="1993702"/>
            <a:ext cx="7088029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25 вопросов для глубокого анализа интересов и способностей пользователя, определяющих наиболее подходящие IT-специализации.</a:t>
            </a:r>
            <a:endParaRPr lang="en-US" sz="1400" dirty="0"/>
          </a:p>
        </p:txBody>
      </p:sp>
      <p:sp>
        <p:nvSpPr>
          <p:cNvPr id="8" name="Shape 4"/>
          <p:cNvSpPr/>
          <p:nvPr/>
        </p:nvSpPr>
        <p:spPr>
          <a:xfrm>
            <a:off x="790218" y="2955727"/>
            <a:ext cx="7563564" cy="1431965"/>
          </a:xfrm>
          <a:prstGeom prst="roundRect">
            <a:avLst>
              <a:gd name="adj" fmla="val 7663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358" y="2955727"/>
            <a:ext cx="91440" cy="143196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62276" y="3159204"/>
            <a:ext cx="3983236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Ежедневные микро-задания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1062276" y="3606284"/>
            <a:ext cx="7088029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Персонализированные небольшие задания, которые помогают развивать ключевые навыки и поддерживать мотивацию к обучению.</a:t>
            </a:r>
            <a:endParaRPr lang="en-US" sz="1400" dirty="0"/>
          </a:p>
        </p:txBody>
      </p:sp>
      <p:sp>
        <p:nvSpPr>
          <p:cNvPr id="12" name="Shape 7"/>
          <p:cNvSpPr/>
          <p:nvPr/>
        </p:nvSpPr>
        <p:spPr>
          <a:xfrm>
            <a:off x="790218" y="4568309"/>
            <a:ext cx="7563564" cy="1431965"/>
          </a:xfrm>
          <a:prstGeom prst="roundRect">
            <a:avLst>
              <a:gd name="adj" fmla="val 7663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358" y="4568309"/>
            <a:ext cx="91440" cy="1431965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62276" y="4771787"/>
            <a:ext cx="4712018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База вопросов для собеседований</a:t>
            </a:r>
            <a:endParaRPr lang="en-US" sz="2100" dirty="0"/>
          </a:p>
        </p:txBody>
      </p:sp>
      <p:sp>
        <p:nvSpPr>
          <p:cNvPr id="15" name="Text 9"/>
          <p:cNvSpPr/>
          <p:nvPr/>
        </p:nvSpPr>
        <p:spPr>
          <a:xfrm>
            <a:off x="1062276" y="5218867"/>
            <a:ext cx="7088029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Коллекция типовых вопросов и ответов для подготовки к успешному прохождению собеседований в IT-компании.</a:t>
            </a:r>
            <a:endParaRPr lang="en-US" sz="1400" dirty="0"/>
          </a:p>
        </p:txBody>
      </p:sp>
      <p:sp>
        <p:nvSpPr>
          <p:cNvPr id="16" name="Shape 10"/>
          <p:cNvSpPr/>
          <p:nvPr/>
        </p:nvSpPr>
        <p:spPr>
          <a:xfrm>
            <a:off x="790218" y="6180892"/>
            <a:ext cx="7563564" cy="1431965"/>
          </a:xfrm>
          <a:prstGeom prst="roundRect">
            <a:avLst>
              <a:gd name="adj" fmla="val 7663"/>
            </a:avLst>
          </a:prstGeom>
          <a:solidFill>
            <a:srgbClr val="202733"/>
          </a:solidFill>
          <a:ln w="22860">
            <a:solidFill>
              <a:srgbClr val="585F6B"/>
            </a:solidFill>
            <a:prstDash val="solid"/>
          </a:ln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358" y="6180892"/>
            <a:ext cx="91440" cy="1431965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062276" y="6384369"/>
            <a:ext cx="3902869" cy="3387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Подборка курсов и ресурсов</a:t>
            </a:r>
            <a:endParaRPr lang="en-US" sz="2100" dirty="0"/>
          </a:p>
        </p:txBody>
      </p:sp>
      <p:sp>
        <p:nvSpPr>
          <p:cNvPr id="19" name="Text 12"/>
          <p:cNvSpPr/>
          <p:nvPr/>
        </p:nvSpPr>
        <p:spPr>
          <a:xfrm>
            <a:off x="1062276" y="6831449"/>
            <a:ext cx="7088029" cy="5779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Рекомендации по онлайн-курсам, книгам и статьям, соответствующим выбранной специализации и уровню подготовки.</a:t>
            </a:r>
            <a:endParaRPr lang="en-US" sz="1400" dirty="0"/>
          </a:p>
        </p:txBody>
      </p:sp>
    </p:spTree>
  </p:cSld>
  <p:clrMapOvr>
    <a:masterClrMapping/>
  </p:clrMapOvr>
  <p:transition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922AD19-9DF7-57D8-2B19-7A3000DAE57E}"/>
              </a:ext>
            </a:extLst>
          </p:cNvPr>
          <p:cNvSpPr/>
          <p:nvPr/>
        </p:nvSpPr>
        <p:spPr>
          <a:xfrm>
            <a:off x="2845742" y="358497"/>
            <a:ext cx="8938915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ru-RU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Диаграмма вариантов использования</a:t>
            </a:r>
            <a:endParaRPr lang="en-US" sz="3550" dirty="0"/>
          </a:p>
        </p:txBody>
      </p:sp>
      <p:pic>
        <p:nvPicPr>
          <p:cNvPr id="4" name="Рисунок 3" descr="Изображение выглядит как текст, диаграмма, рисунок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AD8578D4-4B18-4835-60E3-07A8881C3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368" y="925473"/>
            <a:ext cx="3277662" cy="7071878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9D99C41-552B-CF72-38D8-02B08845BBA3}"/>
              </a:ext>
            </a:extLst>
          </p:cNvPr>
          <p:cNvSpPr/>
          <p:nvPr/>
        </p:nvSpPr>
        <p:spPr>
          <a:xfrm>
            <a:off x="12725400" y="7524750"/>
            <a:ext cx="1905000" cy="70485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5239306"/>
      </p:ext>
    </p:extLst>
  </p:cSld>
  <p:clrMapOvr>
    <a:masterClrMapping/>
  </p:clrMapOvr>
  <p:transition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6FC4FE7D-A040-B513-8A9F-D8AACB6E4AC5}"/>
              </a:ext>
            </a:extLst>
          </p:cNvPr>
          <p:cNvSpPr/>
          <p:nvPr/>
        </p:nvSpPr>
        <p:spPr>
          <a:xfrm>
            <a:off x="12725400" y="7524750"/>
            <a:ext cx="1905000" cy="70485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Text 0">
            <a:extLst>
              <a:ext uri="{FF2B5EF4-FFF2-40B4-BE49-F238E27FC236}">
                <a16:creationId xmlns:a16="http://schemas.microsoft.com/office/drawing/2014/main" id="{77B36355-A4A1-2920-A68E-9AC49467A79C}"/>
              </a:ext>
            </a:extLst>
          </p:cNvPr>
          <p:cNvSpPr/>
          <p:nvPr/>
        </p:nvSpPr>
        <p:spPr>
          <a:xfrm>
            <a:off x="1003771" y="608203"/>
            <a:ext cx="1262285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ru-RU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</a:rPr>
              <a:t>Структура меню для пользователя и администратора</a:t>
            </a:r>
            <a:endParaRPr lang="en-US" sz="3550" dirty="0"/>
          </a:p>
        </p:txBody>
      </p:sp>
      <p:pic>
        <p:nvPicPr>
          <p:cNvPr id="6" name="Рисунок 5" descr="Изображение выглядит как текст, снимок экрана, Параллельный, диаграмма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14C7648E-86C5-A821-9CF0-F958BD46E1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232"/>
          <a:stretch/>
        </p:blipFill>
        <p:spPr>
          <a:xfrm>
            <a:off x="7454731" y="1672738"/>
            <a:ext cx="6617040" cy="5722321"/>
          </a:xfrm>
          <a:prstGeom prst="rect">
            <a:avLst/>
          </a:prstGeom>
        </p:spPr>
      </p:pic>
      <p:pic>
        <p:nvPicPr>
          <p:cNvPr id="8" name="Рисунок 7" descr="Изображение выглядит как текст, снимок экрана, Шрифт, линия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8382B738-864B-991A-DA56-7AF55D9B13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6138"/>
          <a:stretch/>
        </p:blipFill>
        <p:spPr>
          <a:xfrm>
            <a:off x="255840" y="2772943"/>
            <a:ext cx="6919831" cy="3521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71857"/>
      </p:ext>
    </p:extLst>
  </p:cSld>
  <p:clrMapOvr>
    <a:masterClrMapping/>
  </p:clrMapOvr>
  <p:transition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5C71845C-1DC3-EECC-1095-CF908A4D50BB}"/>
              </a:ext>
            </a:extLst>
          </p:cNvPr>
          <p:cNvSpPr/>
          <p:nvPr/>
        </p:nvSpPr>
        <p:spPr>
          <a:xfrm>
            <a:off x="3508846" y="358497"/>
            <a:ext cx="761270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ru-RU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Диаграмма последовательности</a:t>
            </a:r>
            <a:endParaRPr lang="en-US" sz="355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BFEF56A-B9BD-43C4-D9EC-FD1921AA06B7}"/>
              </a:ext>
            </a:extLst>
          </p:cNvPr>
          <p:cNvSpPr/>
          <p:nvPr/>
        </p:nvSpPr>
        <p:spPr>
          <a:xfrm>
            <a:off x="12725400" y="7524750"/>
            <a:ext cx="1905000" cy="70485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 descr="Изображение выглядит как текст, диаграмма, Параллельный, План&#10;&#10;Контент, сгенерированный ИИ, может содержать ошибки.">
            <a:extLst>
              <a:ext uri="{FF2B5EF4-FFF2-40B4-BE49-F238E27FC236}">
                <a16:creationId xmlns:a16="http://schemas.microsoft.com/office/drawing/2014/main" id="{9411AE88-B499-9721-FF3D-2218C9CD9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925" y="1194078"/>
            <a:ext cx="7448550" cy="667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679030"/>
      </p:ext>
    </p:extLst>
  </p:cSld>
  <p:clrMapOvr>
    <a:masterClrMapping/>
  </p:clrMapOvr>
  <p:transition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398032"/>
            <a:ext cx="753034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Выводы и Перспективы "ProffIT"</a:t>
            </a:r>
            <a:endParaRPr lang="en-US" sz="3550" dirty="0"/>
          </a:p>
        </p:txBody>
      </p:sp>
      <p:sp>
        <p:nvSpPr>
          <p:cNvPr id="5" name="Text 2"/>
          <p:cNvSpPr/>
          <p:nvPr/>
        </p:nvSpPr>
        <p:spPr>
          <a:xfrm>
            <a:off x="793790" y="2305169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IT-сфера продолжает стремительно развиваться, создавая огромный спрос на квалифицированных специалистов. В этом динамичном ландшафте, где многие ищут свое место, Telegram-бот "ProffIT" становится ключевым инструментом для навигации и успешного старта. Он призван решить проблему неопределенности, предлагая четкий путь к IT-карьере.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793790" y="3649028"/>
            <a:ext cx="4196358" cy="3182422"/>
          </a:xfrm>
          <a:prstGeom prst="roundRect">
            <a:avLst>
              <a:gd name="adj" fmla="val 1069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51084" y="39063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Актуальность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4396740"/>
            <a:ext cx="3681770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Бот отвечает на острую потребность в персонализированной профориентации и развитии навыков в быстро меняющемся мире IT.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649028"/>
            <a:ext cx="4196358" cy="3182422"/>
          </a:xfrm>
          <a:prstGeom prst="roundRect">
            <a:avLst>
              <a:gd name="adj" fmla="val 1069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5474256" y="39063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Инновационность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74256" y="4396740"/>
            <a:ext cx="36817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Использование Telegram обеспечивает доступность и интерактивность, делая процесс обучения и развития увлекательным и эффективным.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3649028"/>
            <a:ext cx="4196358" cy="3182422"/>
          </a:xfrm>
          <a:prstGeom prst="roundRect">
            <a:avLst>
              <a:gd name="adj" fmla="val 1069"/>
            </a:avLst>
          </a:prstGeom>
          <a:solidFill>
            <a:srgbClr val="202733"/>
          </a:solidFill>
          <a:ln w="30480">
            <a:solidFill>
              <a:srgbClr val="585F6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897427" y="390632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Влияние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897427" y="4396740"/>
            <a:ext cx="368177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Проект не только помогает отдельным пользователям, но и способствует формированию более подготовленной и мотивированной IT-сообщества.</a:t>
            </a:r>
            <a:endParaRPr lang="en-US" sz="1750" dirty="0"/>
          </a:p>
        </p:txBody>
      </p:sp>
    </p:spTree>
  </p:cSld>
  <p:clrMapOvr>
    <a:masterClrMapping/>
  </p:clrMapOvr>
  <p:transition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56435" y="1988343"/>
            <a:ext cx="9517529" cy="42529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700"/>
              </a:lnSpc>
              <a:buNone/>
            </a:pPr>
            <a:r>
              <a:rPr lang="en-US" sz="133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Спасибо за внимание!</a:t>
            </a:r>
            <a:endParaRPr lang="en-US" sz="13350" dirty="0"/>
          </a:p>
        </p:txBody>
      </p:sp>
      <p:sp>
        <p:nvSpPr>
          <p:cNvPr id="3" name="Text 1"/>
          <p:cNvSpPr/>
          <p:nvPr/>
        </p:nvSpPr>
        <p:spPr>
          <a:xfrm>
            <a:off x="793790" y="6184583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endParaRPr lang="en-US" sz="22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85E4000-BD60-31C5-CCA9-FFAA968B521D}"/>
              </a:ext>
            </a:extLst>
          </p:cNvPr>
          <p:cNvSpPr/>
          <p:nvPr/>
        </p:nvSpPr>
        <p:spPr>
          <a:xfrm>
            <a:off x="12725400" y="7524750"/>
            <a:ext cx="1905000" cy="704850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  <p:transition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288</Words>
  <Application>Microsoft Office PowerPoint</Application>
  <PresentationFormat>Произвольный</PresentationFormat>
  <Paragraphs>37</Paragraphs>
  <Slides>8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Roboto Slab</vt:lpstr>
      <vt:lpstr>Roboto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Nastyyy101010@gmail.com</cp:lastModifiedBy>
  <cp:revision>2</cp:revision>
  <dcterms:created xsi:type="dcterms:W3CDTF">2025-12-03T08:18:21Z</dcterms:created>
  <dcterms:modified xsi:type="dcterms:W3CDTF">2025-12-03T08:30:07Z</dcterms:modified>
</cp:coreProperties>
</file>